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18"/>
  </p:notesMasterIdLst>
  <p:handoutMasterIdLst>
    <p:handoutMasterId r:id="rId19"/>
  </p:handoutMasterIdLst>
  <p:sldIdLst>
    <p:sldId id="1806" r:id="rId5"/>
    <p:sldId id="1405" r:id="rId6"/>
    <p:sldId id="321" r:id="rId7"/>
    <p:sldId id="337" r:id="rId8"/>
    <p:sldId id="292" r:id="rId9"/>
    <p:sldId id="294" r:id="rId10"/>
    <p:sldId id="1832" r:id="rId11"/>
    <p:sldId id="1840" r:id="rId12"/>
    <p:sldId id="1834" r:id="rId13"/>
    <p:sldId id="380" r:id="rId14"/>
    <p:sldId id="1555" r:id="rId15"/>
    <p:sldId id="256" r:id="rId16"/>
    <p:sldId id="1532"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806"/>
            <p14:sldId id="1405"/>
            <p14:sldId id="321"/>
            <p14:sldId id="337"/>
            <p14:sldId id="292"/>
            <p14:sldId id="294"/>
            <p14:sldId id="1832"/>
            <p14:sldId id="1840"/>
            <p14:sldId id="1834"/>
            <p14:sldId id="380"/>
            <p14:sldId id="1555"/>
            <p14:sldId id="25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F74A32"/>
    <a:srgbClr val="FBA498"/>
    <a:srgbClr val="004B50"/>
    <a:srgbClr val="0078D4"/>
    <a:srgbClr val="E6E6E6"/>
    <a:srgbClr val="1A1A1A"/>
    <a:srgbClr val="FFFFFF"/>
    <a:srgbClr val="107C1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6"/>
  </p:normalViewPr>
  <p:slideViewPr>
    <p:cSldViewPr snapToGrid="0">
      <p:cViewPr varScale="1">
        <p:scale>
          <a:sx n="102" d="100"/>
          <a:sy n="102" d="100"/>
        </p:scale>
        <p:origin x="392" y="184"/>
      </p:cViewPr>
      <p:guideLst/>
    </p:cSldViewPr>
  </p:slideViewPr>
  <p:notesTextViewPr>
    <p:cViewPr>
      <p:scale>
        <a:sx n="1" d="1"/>
        <a:sy n="1" d="1"/>
      </p:scale>
      <p:origin x="0" y="0"/>
    </p:cViewPr>
  </p:notesTextViewPr>
  <p:sorterViewPr>
    <p:cViewPr varScale="1">
      <p:scale>
        <a:sx n="100" d="100"/>
        <a:sy n="100" d="100"/>
      </p:scale>
      <p:origin x="0" y="-193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5/2/18 7:30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5/2/18 7:30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5/2/18 7:30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5/2/18 7:30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5/2/18 7:30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1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5/2/18 7:30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5</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6</a:t>
            </a:fld>
            <a:endParaRPr lang="en-US"/>
          </a:p>
        </p:txBody>
      </p:sp>
    </p:spTree>
    <p:extLst>
      <p:ext uri="{BB962C8B-B14F-4D97-AF65-F5344CB8AC3E}">
        <p14:creationId xmlns:p14="http://schemas.microsoft.com/office/powerpoint/2010/main" val="206010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5/2/18 7:30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10</a:t>
            </a:fld>
            <a:endParaRPr lang="en-US"/>
          </a:p>
        </p:txBody>
      </p:sp>
    </p:spTree>
    <p:extLst>
      <p:ext uri="{BB962C8B-B14F-4D97-AF65-F5344CB8AC3E}">
        <p14:creationId xmlns:p14="http://schemas.microsoft.com/office/powerpoint/2010/main" val="289813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5/2/18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3523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12</a:t>
            </a:fld>
            <a:endParaRPr lang="en-US"/>
          </a:p>
        </p:txBody>
      </p:sp>
    </p:spTree>
    <p:extLst>
      <p:ext uri="{BB962C8B-B14F-4D97-AF65-F5344CB8AC3E}">
        <p14:creationId xmlns:p14="http://schemas.microsoft.com/office/powerpoint/2010/main" val="2538772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5/2/18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991231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5/2/18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4038614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8" r:id="rId25"/>
    <p:sldLayoutId id="2147484659"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1.png"/><Relationship Id="rId18" Type="http://schemas.openxmlformats.org/officeDocument/2006/relationships/image" Target="../media/image22.png"/><Relationship Id="rId3" Type="http://schemas.openxmlformats.org/officeDocument/2006/relationships/image" Target="../media/image63.png"/><Relationship Id="rId7" Type="http://schemas.openxmlformats.org/officeDocument/2006/relationships/image" Target="../media/image42.png"/><Relationship Id="rId12" Type="http://schemas.openxmlformats.org/officeDocument/2006/relationships/image" Target="../media/image8.png"/><Relationship Id="rId17"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23.png"/><Relationship Id="rId1" Type="http://schemas.openxmlformats.org/officeDocument/2006/relationships/slideLayout" Target="../slideLayouts/slideLayout26.xml"/><Relationship Id="rId6" Type="http://schemas.openxmlformats.org/officeDocument/2006/relationships/image" Target="../media/image41.png"/><Relationship Id="rId11" Type="http://schemas.openxmlformats.org/officeDocument/2006/relationships/image" Target="../media/image66.png"/><Relationship Id="rId5" Type="http://schemas.openxmlformats.org/officeDocument/2006/relationships/image" Target="../media/image65.png"/><Relationship Id="rId15" Type="http://schemas.openxmlformats.org/officeDocument/2006/relationships/image" Target="../media/image67.png"/><Relationship Id="rId10" Type="http://schemas.openxmlformats.org/officeDocument/2006/relationships/image" Target="../media/image30.png"/><Relationship Id="rId19"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29.png"/><Relationship Id="rId14" Type="http://schemas.openxmlformats.org/officeDocument/2006/relationships/image" Target="../media/image13.em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8.png"/><Relationship Id="rId7" Type="http://schemas.openxmlformats.org/officeDocument/2006/relationships/hyperlink" Target="https://aka.ms/ACR/Roadmap"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8.png"/><Relationship Id="rId4" Type="http://schemas.openxmlformats.org/officeDocument/2006/relationships/hyperlink" Target="https://aka.ms/ACR" TargetMode="External"/><Relationship Id="rId9" Type="http://schemas.openxmlformats.org/officeDocument/2006/relationships/image" Target="../media/image70.svg"/></Relationships>
</file>

<file path=ppt/slides/_rels/slide12.xml.rels><?xml version="1.0" encoding="UTF-8" standalone="yes"?>
<Relationships xmlns="http://schemas.openxmlformats.org/package/2006/relationships"><Relationship Id="rId8" Type="http://schemas.openxmlformats.org/officeDocument/2006/relationships/hyperlink" Target="http://github.com/Demo42" TargetMode="External"/><Relationship Id="rId3" Type="http://schemas.openxmlformats.org/officeDocument/2006/relationships/image" Target="../media/image9.png"/><Relationship Id="rId7" Type="http://schemas.openxmlformats.org/officeDocument/2006/relationships/hyperlink" Target="http://github.com/SteveLasker/Presentations"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hyperlink" Target="https://blogs.msdn.microsoft.com/SteveLasker" TargetMode="External"/><Relationship Id="rId5" Type="http://schemas.openxmlformats.org/officeDocument/2006/relationships/hyperlink" Target="aka.ms/acr/build" TargetMode="External"/><Relationship Id="rId10" Type="http://schemas.openxmlformats.org/officeDocument/2006/relationships/image" Target="../media/image56.svg"/><Relationship Id="rId4" Type="http://schemas.openxmlformats.org/officeDocument/2006/relationships/image" Target="../media/image10.sv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5.emf"/><Relationship Id="rId12" Type="http://schemas.openxmlformats.org/officeDocument/2006/relationships/image" Target="../media/image19.emf"/><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emf"/><Relationship Id="rId11" Type="http://schemas.microsoft.com/office/2007/relationships/hdphoto" Target="../media/hdphoto1.wdp"/><Relationship Id="rId5" Type="http://schemas.openxmlformats.org/officeDocument/2006/relationships/image" Target="../media/image13.emf"/><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gif"/><Relationship Id="rId14" Type="http://schemas.openxmlformats.org/officeDocument/2006/relationships/image" Target="../media/image20.emf"/></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jpe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jpe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jpeg"/><Relationship Id="rId25" Type="http://schemas.openxmlformats.org/officeDocument/2006/relationships/image" Target="../media/image45.svg"/><Relationship Id="rId2" Type="http://schemas.openxmlformats.org/officeDocument/2006/relationships/notesSlide" Target="../notesSlides/notesSlide4.xml"/><Relationship Id="rId16" Type="http://schemas.openxmlformats.org/officeDocument/2006/relationships/image" Target="../media/image36.jpeg"/><Relationship Id="rId20"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svg"/><Relationship Id="rId15" Type="http://schemas.openxmlformats.org/officeDocument/2006/relationships/image" Target="../media/image35.jpeg"/><Relationship Id="rId23" Type="http://schemas.openxmlformats.org/officeDocument/2006/relationships/image" Target="../media/image43.jpeg"/><Relationship Id="rId10" Type="http://schemas.openxmlformats.org/officeDocument/2006/relationships/image" Target="../media/image30.png"/><Relationship Id="rId19" Type="http://schemas.openxmlformats.org/officeDocument/2006/relationships/image" Target="../media/image39.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jpeg"/><Relationship Id="rId22" Type="http://schemas.openxmlformats.org/officeDocument/2006/relationships/image" Target="../media/image42.jpeg"/></Relationships>
</file>

<file path=ppt/slides/_rels/slide6.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50.png"/><Relationship Id="rId12" Type="http://schemas.openxmlformats.org/officeDocument/2006/relationships/image" Target="../media/image5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26.png"/><Relationship Id="rId5" Type="http://schemas.openxmlformats.org/officeDocument/2006/relationships/image" Target="../media/image48.png"/><Relationship Id="rId15" Type="http://schemas.openxmlformats.org/officeDocument/2006/relationships/image" Target="../media/image54.svg"/><Relationship Id="rId10" Type="http://schemas.openxmlformats.org/officeDocument/2006/relationships/image" Target="../media/image52.svg"/><Relationship Id="rId4" Type="http://schemas.openxmlformats.org/officeDocument/2006/relationships/image" Target="../media/image47.png"/><Relationship Id="rId9" Type="http://schemas.openxmlformats.org/officeDocument/2006/relationships/image" Target="../media/image24.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10.sv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19.emf"/><Relationship Id="rId9" Type="http://schemas.openxmlformats.org/officeDocument/2006/relationships/image" Target="../media/image23.png"/><Relationship Id="rId14" Type="http://schemas.openxmlformats.org/officeDocument/2006/relationships/hyperlink" Target="aka.ms/acr/buil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0244" y="3222882"/>
            <a:ext cx="625473" cy="9092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94" r="21894"/>
          <a:stretch/>
        </p:blipFill>
        <p:spPr bwMode="auto">
          <a:xfrm>
            <a:off x="979907" y="3348073"/>
            <a:ext cx="625475" cy="58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476107" y="981658"/>
                <a:ext cx="51713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𝑝𝑟</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 ∗</m:t>
                      </m:r>
                      <m:r>
                        <a:rPr lang="en-US" i="1">
                          <a:latin typeface="Cambria Math" panose="02040503050406030204" pitchFamily="18" charset="0"/>
                        </a:rPr>
                        <m:t>𝑙𝑖𝑓𝑒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𝑑𝑒𝑣𝑒𝑙𝑜𝑝𝑚𝑒𝑛𝑡</m:t>
                      </m:r>
                    </m:oMath>
                  </m:oMathPara>
                </a14:m>
                <a:endParaRPr lang="en-US"/>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476107" y="981658"/>
                <a:ext cx="5171352" cy="276999"/>
              </a:xfrm>
              <a:prstGeom prst="rect">
                <a:avLst/>
              </a:prstGeom>
              <a:blipFill>
                <a:blip r:embed="rId6"/>
                <a:stretch>
                  <a:fillRect l="-1178" t="-2222" r="-10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245773" y="6186357"/>
                <a:ext cx="6667723"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b="1" i="1">
                          <a:latin typeface="Cambria Math" panose="02040503050406030204" pitchFamily="18" charset="0"/>
                        </a:rPr>
                        <m:t>𝒑𝒂𝒕𝒄𝒉</m:t>
                      </m:r>
                      <m:r>
                        <a:rPr lang="en-US" i="1">
                          <a:latin typeface="Cambria Math" panose="02040503050406030204" pitchFamily="18" charset="0"/>
                        </a:rPr>
                        <m:t>=</m:t>
                      </m:r>
                      <m:r>
                        <a:rPr lang="en-US" b="1" i="1">
                          <a:latin typeface="Cambria Math" panose="02040503050406030204" pitchFamily="18" charset="0"/>
                        </a:rPr>
                        <m:t>𝒄𝒖𝒔𝒕</m:t>
                      </m:r>
                      <m:r>
                        <a:rPr lang="en-US" b="1" i="1">
                          <a:latin typeface="Cambria Math" panose="02040503050406030204" pitchFamily="18" charset="0"/>
                        </a:rPr>
                        <m:t> ∗</m:t>
                      </m:r>
                      <m:r>
                        <a:rPr lang="en-US" b="1" i="1">
                          <a:latin typeface="Cambria Math" panose="02040503050406030204" pitchFamily="18" charset="0"/>
                        </a:rPr>
                        <m:t>𝒂𝒑𝒑𝒔</m:t>
                      </m:r>
                      <m:r>
                        <a:rPr lang="en-US" b="1" i="1">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𝑑</m:t>
                          </m:r>
                        </m:e>
                      </m:d>
                      <m:r>
                        <a:rPr lang="en-US" i="1">
                          <a:latin typeface="Cambria Math" panose="02040503050406030204" pitchFamily="18" charset="0"/>
                        </a:rPr>
                        <m:t>∗</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245773" y="6186357"/>
                <a:ext cx="6667723" cy="276999"/>
              </a:xfrm>
              <a:prstGeom prst="rect">
                <a:avLst/>
              </a:prstGeom>
              <a:blipFill>
                <a:blip r:embed="rId7"/>
                <a:stretch>
                  <a:fillRect l="-274" t="-6667" r="-914" b="-46667"/>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21351" y="139006"/>
            <a:ext cx="8294224" cy="863536"/>
            <a:chOff x="2021351" y="202173"/>
            <a:chExt cx="8294224" cy="863535"/>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350933"/>
              <a:chOff x="2021351" y="574733"/>
              <a:chExt cx="1576088" cy="350933"/>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8"/>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307777"/>
              </a:xfrm>
              <a:prstGeom prst="rect">
                <a:avLst/>
              </a:prstGeom>
              <a:noFill/>
            </p:spPr>
            <p:txBody>
              <a:bodyPr wrap="square" rtlCol="0">
                <a:spAutoFit/>
              </a:bodyPr>
              <a:lstStyle/>
              <a:p>
                <a:pPr algn="r"/>
                <a:r>
                  <a:rPr lang="en-US" sz="1400"/>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796959"/>
              <a:chOff x="3753808" y="254566"/>
              <a:chExt cx="1445323" cy="796959"/>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307777"/>
              </a:xfrm>
              <a:prstGeom prst="rect">
                <a:avLst/>
              </a:prstGeom>
              <a:noFill/>
            </p:spPr>
            <p:txBody>
              <a:bodyPr wrap="square" rtlCol="0">
                <a:spAutoFit/>
              </a:bodyPr>
              <a:lstStyle/>
              <a:p>
                <a:pPr algn="r"/>
                <a:r>
                  <a:rPr lang="en-US" sz="1400"/>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554622"/>
              <a:chOff x="5102739" y="472888"/>
              <a:chExt cx="1355887" cy="554622"/>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2"/>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307777"/>
              </a:xfrm>
              <a:prstGeom prst="rect">
                <a:avLst/>
              </a:prstGeom>
              <a:noFill/>
            </p:spPr>
            <p:txBody>
              <a:bodyPr wrap="square" rtlCol="0">
                <a:spAutoFit/>
              </a:bodyPr>
              <a:lstStyle/>
              <a:p>
                <a:pPr algn="r"/>
                <a:r>
                  <a:rPr lang="en-US" sz="1400"/>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07777"/>
              </a:xfrm>
              <a:prstGeom prst="rect">
                <a:avLst/>
              </a:prstGeom>
              <a:noFill/>
            </p:spPr>
            <p:txBody>
              <a:bodyPr wrap="square" rtlCol="0">
                <a:spAutoFit/>
              </a:bodyPr>
              <a:lstStyle/>
              <a:p>
                <a:pPr algn="r"/>
                <a:r>
                  <a:rPr lang="en-US" sz="1400"/>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4"/>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07777"/>
              </a:xfrm>
              <a:prstGeom prst="rect">
                <a:avLst/>
              </a:prstGeom>
              <a:noFill/>
            </p:spPr>
            <p:txBody>
              <a:bodyPr wrap="square" rtlCol="0">
                <a:spAutoFit/>
              </a:bodyPr>
              <a:lstStyle/>
              <a:p>
                <a:pPr algn="r"/>
                <a:r>
                  <a:rPr lang="en-US" sz="1400"/>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423507"/>
              <a:chOff x="6297267" y="533690"/>
              <a:chExt cx="1145744" cy="423507"/>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307777"/>
              </a:xfrm>
              <a:prstGeom prst="rect">
                <a:avLst/>
              </a:prstGeom>
              <a:noFill/>
            </p:spPr>
            <p:txBody>
              <a:bodyPr wrap="square" rtlCol="0">
                <a:spAutoFit/>
              </a:bodyPr>
              <a:lstStyle/>
              <a:p>
                <a:pPr algn="r"/>
                <a:r>
                  <a:rPr lang="en-US" sz="1400"/>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69332"/>
            </a:xfrm>
            <a:prstGeom prst="rect">
              <a:avLst/>
            </a:prstGeom>
            <a:noFill/>
          </p:spPr>
          <p:txBody>
            <a:bodyPr wrap="square" rtlCol="0">
              <a:spAutoFit/>
            </a:bodyPr>
            <a:lstStyle/>
            <a:p>
              <a:r>
                <a:rPr lang="en-US"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086454" y="4117717"/>
            <a:ext cx="8253429" cy="863535"/>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2108"/>
                <a:chOff x="7120848" y="443526"/>
                <a:chExt cx="1175725" cy="59210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2107"/>
                <a:chOff x="8419466" y="443526"/>
                <a:chExt cx="1484079" cy="59210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2108"/>
                <a:chOff x="6297267" y="443526"/>
                <a:chExt cx="1060309" cy="59210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69332"/>
            </a:xfrm>
            <a:prstGeom prst="rect">
              <a:avLst/>
            </a:prstGeom>
            <a:noFill/>
          </p:spPr>
          <p:txBody>
            <a:bodyPr wrap="square" rtlCol="0">
              <a:spAutoFit/>
            </a:bodyPr>
            <a:lstStyle/>
            <a:p>
              <a:r>
                <a:rPr lang="en-US"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095998" y="5027505"/>
            <a:ext cx="8243887" cy="868664"/>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2108"/>
                <a:chOff x="7120848" y="443526"/>
                <a:chExt cx="1175725" cy="59210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2107"/>
                <a:chOff x="8419466" y="443526"/>
                <a:chExt cx="1484079" cy="59210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2108"/>
                <a:chOff x="6297267" y="443526"/>
                <a:chExt cx="1060309" cy="59210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69332"/>
            </a:xfrm>
            <a:prstGeom prst="rect">
              <a:avLst/>
            </a:prstGeom>
            <a:noFill/>
          </p:spPr>
          <p:txBody>
            <a:bodyPr wrap="square" rtlCol="0">
              <a:spAutoFit/>
            </a:bodyPr>
            <a:lstStyle/>
            <a:p>
              <a:r>
                <a:rPr lang="en-US" b="1" dirty="0" err="1"/>
                <a:t>Fabrikam</a:t>
              </a:r>
              <a:endParaRPr lang="en-US"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292645" y="1976091"/>
            <a:ext cx="728707" cy="137198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05381" y="2729903"/>
            <a:ext cx="466307" cy="910251"/>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05382" y="3639695"/>
            <a:ext cx="478461" cy="459"/>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05382" y="3640154"/>
            <a:ext cx="490615" cy="90933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292644" y="3932233"/>
            <a:ext cx="803352" cy="1527043"/>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062147" y="2298133"/>
            <a:ext cx="8253428" cy="874088"/>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242960" cy="369332"/>
            </a:xfrm>
            <a:prstGeom prst="rect">
              <a:avLst/>
            </a:prstGeom>
            <a:noFill/>
          </p:spPr>
          <p:txBody>
            <a:bodyPr wrap="square" rtlCol="0">
              <a:spAutoFit/>
            </a:bodyPr>
            <a:lstStyle/>
            <a:p>
              <a:r>
                <a:rPr lang="en-US" b="1"/>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2"/>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2"/>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2"/>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2108"/>
                <a:chOff x="7120848" y="443526"/>
                <a:chExt cx="1175725" cy="59210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2107"/>
                <a:chOff x="8419466" y="443526"/>
                <a:chExt cx="1484079" cy="59210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4"/>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4"/>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4"/>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2108"/>
                <a:chOff x="6297267" y="443526"/>
                <a:chExt cx="1060309" cy="59210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074302" y="3207927"/>
            <a:ext cx="8253428" cy="863535"/>
            <a:chOff x="2074301" y="3667334"/>
            <a:chExt cx="8253428"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1" y="3667334"/>
              <a:ext cx="8253428" cy="863535"/>
              <a:chOff x="2062147" y="202173"/>
              <a:chExt cx="8253428"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7" y="211228"/>
                <a:ext cx="1903932" cy="369332"/>
              </a:xfrm>
              <a:prstGeom prst="rect">
                <a:avLst/>
              </a:prstGeom>
              <a:noFill/>
            </p:spPr>
            <p:txBody>
              <a:bodyPr wrap="square" rtlCol="0">
                <a:spAutoFit/>
              </a:bodyPr>
              <a:lstStyle/>
              <a:p>
                <a:r>
                  <a:rPr lang="en-US"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2"/>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2"/>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2"/>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2108"/>
                <a:chOff x="7120848" y="443526"/>
                <a:chExt cx="1175725" cy="59210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2107"/>
                <a:chOff x="8419466" y="443526"/>
                <a:chExt cx="1484079" cy="59210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4"/>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4"/>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2108"/>
                <a:chOff x="6297267" y="443526"/>
                <a:chExt cx="1060309" cy="59210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062147" y="1395663"/>
            <a:ext cx="8253429" cy="863534"/>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69332"/>
            </a:xfrm>
            <a:prstGeom prst="rect">
              <a:avLst/>
            </a:prstGeom>
            <a:noFill/>
          </p:spPr>
          <p:txBody>
            <a:bodyPr wrap="square" rtlCol="0">
              <a:spAutoFit/>
            </a:bodyPr>
            <a:lstStyle/>
            <a:p>
              <a:r>
                <a:rPr lang="en-US" b="1"/>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0055"/>
                </a:xfrm>
                <a:prstGeom prst="rect">
                  <a:avLst/>
                </a:prstGeom>
                <a:noFill/>
              </p:spPr>
              <p:txBody>
                <a:bodyPr wrap="square" rtlCol="0">
                  <a:spAutoFit/>
                </a:bodyPr>
                <a:lstStyle/>
                <a:p>
                  <a:pPr algn="r"/>
                  <a:r>
                    <a:rPr lang="en-US" sz="700"/>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0055"/>
                </a:xfrm>
                <a:prstGeom prst="rect">
                  <a:avLst/>
                </a:prstGeom>
                <a:noFill/>
              </p:spPr>
              <p:txBody>
                <a:bodyPr wrap="square" rtlCol="0">
                  <a:spAutoFit/>
                </a:bodyPr>
                <a:lstStyle/>
                <a:p>
                  <a:pPr algn="r"/>
                  <a:r>
                    <a:rPr lang="en-US" sz="700"/>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0055"/>
                </a:xfrm>
                <a:prstGeom prst="rect">
                  <a:avLst/>
                </a:prstGeom>
                <a:noFill/>
              </p:spPr>
              <p:txBody>
                <a:bodyPr wrap="square" rtlCol="0">
                  <a:spAutoFit/>
                </a:bodyPr>
                <a:lstStyle/>
                <a:p>
                  <a:pPr algn="r"/>
                  <a:r>
                    <a:rPr lang="en-US" sz="700"/>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2"/>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0055"/>
                </a:xfrm>
                <a:prstGeom prst="rect">
                  <a:avLst/>
                </a:prstGeom>
                <a:noFill/>
              </p:spPr>
              <p:txBody>
                <a:bodyPr wrap="square" rtlCol="0">
                  <a:spAutoFit/>
                </a:bodyPr>
                <a:lstStyle/>
                <a:p>
                  <a:pPr algn="r"/>
                  <a:r>
                    <a:rPr lang="en-US" sz="700"/>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2"/>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0055"/>
                </a:xfrm>
                <a:prstGeom prst="rect">
                  <a:avLst/>
                </a:prstGeom>
                <a:noFill/>
              </p:spPr>
              <p:txBody>
                <a:bodyPr wrap="square" rtlCol="0">
                  <a:spAutoFit/>
                </a:bodyPr>
                <a:lstStyle/>
                <a:p>
                  <a:pPr algn="r"/>
                  <a:r>
                    <a:rPr lang="en-US" sz="700"/>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2"/>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0055"/>
                </a:xfrm>
                <a:prstGeom prst="rect">
                  <a:avLst/>
                </a:prstGeom>
                <a:noFill/>
              </p:spPr>
              <p:txBody>
                <a:bodyPr wrap="square" rtlCol="0">
                  <a:spAutoFit/>
                </a:bodyPr>
                <a:lstStyle/>
                <a:p>
                  <a:pPr algn="r"/>
                  <a:r>
                    <a:rPr lang="en-US" sz="700"/>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2108"/>
                <a:chOff x="7120848" y="443526"/>
                <a:chExt cx="1175725" cy="59210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0055"/>
                </a:xfrm>
                <a:prstGeom prst="rect">
                  <a:avLst/>
                </a:prstGeom>
                <a:noFill/>
              </p:spPr>
              <p:txBody>
                <a:bodyPr wrap="square" rtlCol="0">
                  <a:spAutoFit/>
                </a:bodyPr>
                <a:lstStyle/>
                <a:p>
                  <a:pPr algn="r"/>
                  <a:r>
                    <a:rPr lang="en-US" sz="700"/>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0055"/>
                </a:xfrm>
                <a:prstGeom prst="rect">
                  <a:avLst/>
                </a:prstGeom>
                <a:noFill/>
              </p:spPr>
              <p:txBody>
                <a:bodyPr wrap="square" rtlCol="0">
                  <a:spAutoFit/>
                </a:bodyPr>
                <a:lstStyle/>
                <a:p>
                  <a:pPr algn="r"/>
                  <a:r>
                    <a:rPr lang="en-US" sz="700"/>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0055"/>
                </a:xfrm>
                <a:prstGeom prst="rect">
                  <a:avLst/>
                </a:prstGeom>
                <a:noFill/>
              </p:spPr>
              <p:txBody>
                <a:bodyPr wrap="square" rtlCol="0">
                  <a:spAutoFit/>
                </a:bodyPr>
                <a:lstStyle/>
                <a:p>
                  <a:pPr algn="r"/>
                  <a:r>
                    <a:rPr lang="en-US" sz="700"/>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2107"/>
                <a:chOff x="8419466" y="443526"/>
                <a:chExt cx="1484079" cy="59210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4"/>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0055"/>
                </a:xfrm>
                <a:prstGeom prst="rect">
                  <a:avLst/>
                </a:prstGeom>
                <a:noFill/>
              </p:spPr>
              <p:txBody>
                <a:bodyPr wrap="square" rtlCol="0">
                  <a:spAutoFit/>
                </a:bodyPr>
                <a:lstStyle/>
                <a:p>
                  <a:pPr algn="r"/>
                  <a:r>
                    <a:rPr lang="en-US" sz="700"/>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4"/>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0055"/>
                </a:xfrm>
                <a:prstGeom prst="rect">
                  <a:avLst/>
                </a:prstGeom>
                <a:noFill/>
              </p:spPr>
              <p:txBody>
                <a:bodyPr wrap="square" rtlCol="0">
                  <a:spAutoFit/>
                </a:bodyPr>
                <a:lstStyle/>
                <a:p>
                  <a:pPr algn="r"/>
                  <a:r>
                    <a:rPr lang="en-US" sz="700"/>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4"/>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0055"/>
                </a:xfrm>
                <a:prstGeom prst="rect">
                  <a:avLst/>
                </a:prstGeom>
                <a:noFill/>
              </p:spPr>
              <p:txBody>
                <a:bodyPr wrap="square" rtlCol="0">
                  <a:spAutoFit/>
                </a:bodyPr>
                <a:lstStyle/>
                <a:p>
                  <a:pPr algn="r"/>
                  <a:r>
                    <a:rPr lang="en-US" sz="700"/>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2108"/>
                <a:chOff x="6297267" y="443526"/>
                <a:chExt cx="1060309" cy="59210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0055"/>
                </a:xfrm>
                <a:prstGeom prst="rect">
                  <a:avLst/>
                </a:prstGeom>
                <a:noFill/>
              </p:spPr>
              <p:txBody>
                <a:bodyPr wrap="square" rtlCol="0">
                  <a:spAutoFit/>
                </a:bodyPr>
                <a:lstStyle/>
                <a:p>
                  <a:pPr algn="r"/>
                  <a:r>
                    <a:rPr lang="en-US" sz="700"/>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0055"/>
                </a:xfrm>
                <a:prstGeom prst="rect">
                  <a:avLst/>
                </a:prstGeom>
                <a:noFill/>
              </p:spPr>
              <p:txBody>
                <a:bodyPr wrap="square" rtlCol="0">
                  <a:spAutoFit/>
                </a:bodyPr>
                <a:lstStyle/>
                <a:p>
                  <a:pPr algn="r"/>
                  <a:r>
                    <a:rPr lang="en-US" sz="700"/>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0055"/>
                </a:xfrm>
                <a:prstGeom prst="rect">
                  <a:avLst/>
                </a:prstGeom>
                <a:noFill/>
              </p:spPr>
              <p:txBody>
                <a:bodyPr wrap="square" rtlCol="0">
                  <a:spAutoFit/>
                </a:bodyPr>
                <a:lstStyle/>
                <a:p>
                  <a:pPr algn="r"/>
                  <a:r>
                    <a:rPr lang="en-US" sz="700"/>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579" t="19617" r="25733" b="15444"/>
          <a:stretch/>
        </p:blipFill>
        <p:spPr bwMode="auto">
          <a:xfrm>
            <a:off x="170937" y="1809149"/>
            <a:ext cx="438665" cy="432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385" y="1818300"/>
            <a:ext cx="420571" cy="42057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65" y="2351834"/>
            <a:ext cx="438769" cy="4387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79098" y="2387547"/>
            <a:ext cx="623889" cy="369332"/>
          </a:xfrm>
          <a:prstGeom prst="rect">
            <a:avLst/>
          </a:prstGeom>
        </p:spPr>
        <p:txBody>
          <a:bodyPr wrap="none">
            <a:spAutoFit/>
          </a:bodyPr>
          <a:lstStyle/>
          <a:p>
            <a:r>
              <a:rPr lang="en-US"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663" y="2322869"/>
            <a:ext cx="678428" cy="67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0689" y="755869"/>
            <a:ext cx="12110623" cy="6267192"/>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5254" y="4603619"/>
            <a:ext cx="5078812" cy="2258401"/>
          </a:xfrm>
          <a:prstGeom prst="rect">
            <a:avLst/>
          </a:prstGeom>
          <a:noFill/>
        </p:spPr>
        <p:txBody>
          <a:bodyPr wrap="non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4"/>
              </a:rPr>
              <a:t>aka.ms/ACR</a:t>
            </a: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588"/>
              </a:spcAft>
            </a:pP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5"/>
              </a:rPr>
              <a:t>aka.ms/ACR/Docs</a:t>
            </a:r>
            <a:endPar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endParaRPr>
          </a:p>
          <a:p>
            <a:pPr>
              <a:lnSpc>
                <a:spcPct val="90000"/>
              </a:lnSpc>
              <a:spcAft>
                <a:spcPts val="588"/>
              </a:spcAft>
            </a:pP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6"/>
              </a:rPr>
              <a:t>aka.ms/ACR/Geo-replication</a:t>
            </a: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588"/>
              </a:spcAft>
            </a:pP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7"/>
              </a:rPr>
              <a:t>aka.ms/ACR/Roadmap</a:t>
            </a:r>
            <a:r>
              <a:rPr lang="en-US" sz="3137"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627" y="197323"/>
            <a:ext cx="1398317" cy="1398317"/>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8314" y="-112942"/>
            <a:ext cx="2018846" cy="2018846"/>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860332" y="-61197"/>
            <a:ext cx="7311795" cy="1344113"/>
          </a:xfrm>
          <a:prstGeom prst="rect">
            <a:avLst/>
          </a:prstGeom>
          <a:noFill/>
        </p:spPr>
        <p:txBody>
          <a:bodyPr wrap="none" lIns="179285" tIns="143428" rIns="179285" bIns="143428" rtlCol="0">
            <a:spAutoFit/>
          </a:bodyPr>
          <a:lstStyle/>
          <a:p>
            <a:pPr algn="ctr">
              <a:lnSpc>
                <a:spcPct val="90000"/>
              </a:lnSpc>
              <a:spcAft>
                <a:spcPts val="588"/>
              </a:spcAft>
            </a:pPr>
            <a:r>
              <a:rPr lang="en-US" sz="3921" b="1" dirty="0">
                <a:gradFill>
                  <a:gsLst>
                    <a:gs pos="2917">
                      <a:schemeClr val="tx1"/>
                    </a:gs>
                    <a:gs pos="30000">
                      <a:schemeClr val="tx1"/>
                    </a:gs>
                  </a:gsLst>
                  <a:lin ang="5400000" scaled="0"/>
                </a:gradFill>
              </a:rPr>
              <a:t>Azure Container Registry</a:t>
            </a:r>
          </a:p>
          <a:p>
            <a:pPr algn="ctr">
              <a:lnSpc>
                <a:spcPct val="90000"/>
              </a:lnSpc>
              <a:spcAft>
                <a:spcPts val="588"/>
              </a:spcAft>
            </a:pPr>
            <a:r>
              <a:rPr lang="en-US" sz="3137" i="1" dirty="0">
                <a:gradFill>
                  <a:gsLst>
                    <a:gs pos="2917">
                      <a:schemeClr val="tx1"/>
                    </a:gs>
                    <a:gs pos="30000">
                      <a:schemeClr val="tx1"/>
                    </a:gs>
                  </a:gsLst>
                  <a:lin ang="5400000" scaled="0"/>
                </a:gradFill>
              </a:rPr>
              <a:t>Providing a single registry across the globe</a:t>
            </a:r>
          </a:p>
        </p:txBody>
      </p:sp>
    </p:spTree>
    <p:extLst>
      <p:ext uri="{BB962C8B-B14F-4D97-AF65-F5344CB8AC3E}">
        <p14:creationId xmlns:p14="http://schemas.microsoft.com/office/powerpoint/2010/main" val="18542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122363"/>
            <a:ext cx="9144000" cy="1332970"/>
          </a:xfrm>
        </p:spPr>
        <p:txBody>
          <a:bodyPr/>
          <a:lstStyle/>
          <a:p>
            <a:r>
              <a:rPr lang="en-US"/>
              <a:t>ACR Build</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a:xfrm>
            <a:off x="1524000" y="2774156"/>
            <a:ext cx="9144000" cy="738664"/>
          </a:xfrm>
        </p:spPr>
        <p:txBody>
          <a:bodyPr/>
          <a:lstStyle/>
          <a:p>
            <a:r>
              <a:rPr lang="en-US" dirty="0"/>
              <a:t>A capability of </a:t>
            </a:r>
            <a:br>
              <a:rPr lang="en-US" dirty="0"/>
            </a:br>
            <a:r>
              <a:rPr lang="en-US" dirty="0"/>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3933174"/>
            <a:ext cx="9144000" cy="269776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5"/>
              </a:rPr>
              <a:t>aka.ms/acr/build</a:t>
            </a:r>
            <a:endParaRPr lang="en-US" dirty="0"/>
          </a:p>
          <a:p>
            <a:endParaRPr lang="en-US" dirty="0"/>
          </a:p>
          <a:p>
            <a:r>
              <a:rPr lang="en-US" dirty="0"/>
              <a:t>@</a:t>
            </a:r>
            <a:r>
              <a:rPr lang="en-US" dirty="0" err="1"/>
              <a:t>SteveLasker</a:t>
            </a:r>
            <a:endParaRPr lang="en-US" dirty="0">
              <a:hlinkClick r:id="rId6"/>
            </a:endParaRPr>
          </a:p>
          <a:p>
            <a:r>
              <a:rPr lang="en-US" dirty="0">
                <a:hlinkClick r:id="rId6"/>
              </a:rPr>
              <a:t>blogs.msdn.microsoft.com/SteveLasker</a:t>
            </a:r>
            <a:endParaRPr lang="en-US" dirty="0"/>
          </a:p>
          <a:p>
            <a:r>
              <a:rPr lang="en-US" dirty="0">
                <a:hlinkClick r:id="rId7"/>
              </a:rPr>
              <a:t>github.com/SteveLasker/Presentations</a:t>
            </a:r>
            <a:endParaRPr lang="en-US" dirty="0"/>
          </a:p>
          <a:p>
            <a:r>
              <a:rPr lang="en-US" dirty="0" err="1">
                <a:hlinkClick r:id="rId8"/>
              </a:rPr>
              <a:t>github.com</a:t>
            </a:r>
            <a:r>
              <a:rPr lang="en-US" dirty="0">
                <a:hlinkClick r:id="rId8"/>
              </a:rPr>
              <a:t>/Demo42</a:t>
            </a:r>
            <a:endParaRPr lang="en-US" dirty="0"/>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rPr>
              <a:t>docker build –t web:1</a:t>
            </a:r>
          </a:p>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rPr>
              <a:t>docker build –t api:1</a:t>
            </a:r>
          </a:p>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rPr>
              <a:t>docker build –t cache:1</a:t>
            </a:r>
          </a:p>
          <a:p>
            <a:pPr marL="0" marR="0" lvl="0" indent="0" algn="l" defTabSz="1218966" rtl="0"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rPr>
              <a:t>docker push web:1</a:t>
            </a:r>
          </a:p>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rPr>
              <a:t>docker push api:1</a:t>
            </a:r>
          </a:p>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Consolas" panose="020B0609020204030204" pitchFamily="49" charset="0"/>
                <a:ea typeface="+mn-ea"/>
                <a:cs typeface="+mn-cs"/>
              </a:rPr>
              <a:t>docker push cache:1</a:t>
            </a: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A1A1A"/>
                  </a:solidFill>
                  <a:effectLst/>
                  <a:uLnTx/>
                  <a:uFillTx/>
                  <a:latin typeface="Calibri"/>
                  <a:ea typeface="+mn-ea"/>
                  <a:cs typeface="+mn-cs"/>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1A1A1A"/>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A1A1A"/>
                  </a:solidFill>
                  <a:effectLst/>
                  <a:uLnTx/>
                  <a:uFillTx/>
                  <a:latin typeface="Calibri"/>
                  <a:ea typeface="+mn-ea"/>
                  <a:cs typeface="+mn-cs"/>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53535"/>
                  </a:solidFill>
                  <a:effectLst/>
                  <a:uLnTx/>
                  <a:uFillTx/>
                  <a:latin typeface="Calibri"/>
                  <a:ea typeface="+mn-ea"/>
                  <a:cs typeface="+mn-cs"/>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079"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079"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r>
              <a:rPr kumimoji="0" lang="en-US" sz="1079" b="1" i="0" u="none" strike="noStrike" kern="0" cap="none" spc="0" normalizeH="0" baseline="0" noProof="0">
                <a:ln>
                  <a:noFill/>
                </a:ln>
                <a:solidFill>
                  <a:prstClr val="black"/>
                </a:solidFill>
                <a:effectLst/>
                <a:uLnTx/>
                <a:uFillTx/>
                <a:latin typeface="Calibri"/>
                <a:ea typeface="+mn-ea"/>
                <a:cs typeface="+mn-cs"/>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966" rtl="0" eaLnBrk="1" fontAlgn="auto" latinLnBrk="0" hangingPunct="1">
              <a:lnSpc>
                <a:spcPct val="100000"/>
              </a:lnSpc>
              <a:spcBef>
                <a:spcPts val="0"/>
              </a:spcBef>
              <a:spcAft>
                <a:spcPts val="0"/>
              </a:spcAft>
              <a:buClrTx/>
              <a:buSzTx/>
              <a:buFontTx/>
              <a:buNone/>
              <a:tabLst/>
              <a:defRPr/>
            </a:pPr>
            <a:endPar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1520019"/>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tab pos="168068" algn="l"/>
                <a:tab pos="896364" algn="l"/>
              </a:tabLst>
              <a:defRPr/>
            </a:pPr>
            <a:r>
              <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a:t>
            </a:r>
          </a:p>
          <a:p>
            <a:pPr marL="0" marR="0" lvl="0" indent="0" algn="l" defTabSz="914080" rtl="0" eaLnBrk="1" fontAlgn="base" latinLnBrk="0" hangingPunct="1">
              <a:lnSpc>
                <a:spcPct val="90000"/>
              </a:lnSpc>
              <a:spcBef>
                <a:spcPct val="0"/>
              </a:spcBef>
              <a:spcAft>
                <a:spcPct val="0"/>
              </a:spcAft>
              <a:buClrTx/>
              <a:buSzTx/>
              <a:buFontTx/>
              <a:buNone/>
              <a:tabLst>
                <a:tab pos="168068" algn="l"/>
                <a:tab pos="896364" algn="l"/>
              </a:tabLst>
              <a:defRPr/>
            </a:pPr>
            <a:r>
              <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4080" rtl="0" eaLnBrk="1" fontAlgn="base" latinLnBrk="0" hangingPunct="1">
              <a:lnSpc>
                <a:spcPct val="90000"/>
              </a:lnSpc>
              <a:spcBef>
                <a:spcPct val="0"/>
              </a:spcBef>
              <a:spcAft>
                <a:spcPct val="0"/>
              </a:spcAft>
              <a:buClrTx/>
              <a:buSzTx/>
              <a:buFontTx/>
              <a:buNone/>
              <a:tabLst>
                <a:tab pos="168068" algn="l"/>
                <a:tab pos="896364" algn="l"/>
              </a:tabLst>
              <a:defRPr/>
            </a:pPr>
            <a:r>
              <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api:1	x3</a:t>
            </a:r>
          </a:p>
          <a:p>
            <a:pPr marL="0" marR="0" lvl="0" indent="0" algn="l" defTabSz="914080" rtl="0" eaLnBrk="1" fontAlgn="base" latinLnBrk="0" hangingPunct="1">
              <a:lnSpc>
                <a:spcPct val="90000"/>
              </a:lnSpc>
              <a:spcBef>
                <a:spcPct val="0"/>
              </a:spcBef>
              <a:spcAft>
                <a:spcPct val="0"/>
              </a:spcAft>
              <a:buClrTx/>
              <a:buSzTx/>
              <a:buFontTx/>
              <a:buNone/>
              <a:tabLst>
                <a:tab pos="168068" algn="l"/>
                <a:tab pos="896364" algn="l"/>
              </a:tabLst>
              <a:defRPr/>
            </a:pPr>
            <a:r>
              <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2077183"/>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tab pos="54467" algn="l"/>
                <a:tab pos="393717" algn="l"/>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Foo:</a:t>
            </a:r>
          </a:p>
          <a:p>
            <a:pPr marL="0" marR="0" lvl="0" indent="0" algn="l" defTabSz="914080" rtl="0" eaLnBrk="1" fontAlgn="base" latinLnBrk="0" hangingPunct="1">
              <a:lnSpc>
                <a:spcPct val="90000"/>
              </a:lnSpc>
              <a:spcBef>
                <a:spcPct val="0"/>
              </a:spcBef>
              <a:spcAft>
                <a:spcPct val="0"/>
              </a:spcAft>
              <a:buClrTx/>
              <a:buSzTx/>
              <a:buFontTx/>
              <a:buNone/>
              <a:tabLst>
                <a:tab pos="54467" algn="l"/>
                <a:tab pos="393717" algn="l"/>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4080" rtl="0" eaLnBrk="1" fontAlgn="base" latinLnBrk="0" hangingPunct="1">
              <a:lnSpc>
                <a:spcPct val="90000"/>
              </a:lnSpc>
              <a:spcBef>
                <a:spcPct val="0"/>
              </a:spcBef>
              <a:spcAft>
                <a:spcPct val="0"/>
              </a:spcAft>
              <a:buClrTx/>
              <a:buSzTx/>
              <a:buFontTx/>
              <a:buNone/>
              <a:tabLst>
                <a:tab pos="54467" algn="l"/>
                <a:tab pos="393717" algn="l"/>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api:1	x3</a:t>
            </a:r>
          </a:p>
          <a:p>
            <a:pPr marL="0" marR="0" lvl="0" indent="0" algn="l" defTabSz="914080" rtl="0" eaLnBrk="1" fontAlgn="base" latinLnBrk="0" hangingPunct="1">
              <a:lnSpc>
                <a:spcPct val="90000"/>
              </a:lnSpc>
              <a:spcBef>
                <a:spcPct val="0"/>
              </a:spcBef>
              <a:spcAft>
                <a:spcPct val="0"/>
              </a:spcAft>
              <a:buClrTx/>
              <a:buSzTx/>
              <a:buFontTx/>
              <a:buNone/>
              <a:tabLst>
                <a:tab pos="54467" algn="l"/>
                <a:tab pos="393717" algn="l"/>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353535"/>
                </a:solidFill>
                <a:effectLst/>
                <a:uLnTx/>
                <a:uFillTx/>
                <a:latin typeface="Calibri"/>
                <a:ea typeface="+mn-ea"/>
                <a:cs typeface="+mn-cs"/>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353535"/>
                </a:solidFill>
                <a:effectLst/>
                <a:uLnTx/>
                <a:uFillTx/>
                <a:latin typeface="Calibri"/>
                <a:ea typeface="+mn-ea"/>
                <a:cs typeface="+mn-cs"/>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FFFFFF"/>
                </a:solidFill>
                <a:effectLst/>
                <a:uLnTx/>
                <a:uFillTx/>
                <a:latin typeface="Calibri"/>
                <a:ea typeface="+mn-ea"/>
                <a:cs typeface="+mn-cs"/>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353535"/>
                </a:solidFill>
                <a:effectLst/>
                <a:uLnTx/>
                <a:uFillTx/>
                <a:latin typeface="Calibri"/>
                <a:ea typeface="+mn-ea"/>
                <a:cs typeface="+mn-cs"/>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353535"/>
                </a:solidFill>
                <a:effectLst/>
                <a:uLnTx/>
                <a:uFillTx/>
                <a:latin typeface="Calibri"/>
                <a:ea typeface="+mn-ea"/>
                <a:cs typeface="+mn-cs"/>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FFFFFF"/>
                </a:solidFill>
                <a:effectLst/>
                <a:uLnTx/>
                <a:uFillTx/>
                <a:latin typeface="Calibri"/>
                <a:ea typeface="+mn-ea"/>
                <a:cs typeface="+mn-cs"/>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353535"/>
                </a:solidFill>
                <a:effectLst/>
                <a:uLnTx/>
                <a:uFillTx/>
                <a:latin typeface="Calibri"/>
                <a:ea typeface="+mn-ea"/>
                <a:cs typeface="+mn-cs"/>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353535"/>
                </a:solidFill>
                <a:effectLst/>
                <a:uLnTx/>
                <a:uFillTx/>
                <a:latin typeface="Calibri"/>
                <a:ea typeface="+mn-ea"/>
                <a:cs typeface="+mn-cs"/>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api:1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353535"/>
                </a:solidFill>
                <a:effectLst/>
                <a:uLnTx/>
                <a:uFillTx/>
                <a:latin typeface="Calibri"/>
                <a:ea typeface="+mn-ea"/>
                <a:cs typeface="+mn-cs"/>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latin typeface="Calibri"/>
                <a:ea typeface="+mn-ea"/>
                <a:cs typeface="+mn-cs"/>
              </a:rPr>
              <a:t>cache:1</a:t>
            </a:r>
          </a:p>
          <a:p>
            <a:pPr marL="0" marR="0" lvl="0" indent="0" algn="ctr" defTabSz="1218966"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a:ln>
                  <a:noFill/>
                </a:ln>
                <a:solidFill>
                  <a:srgbClr val="353535"/>
                </a:solidFill>
                <a:effectLst/>
                <a:uLnTx/>
                <a:uFillTx/>
                <a:latin typeface="Calibri"/>
                <a:ea typeface="+mn-ea"/>
                <a:cs typeface="+mn-cs"/>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Release</a:t>
            </a:r>
            <a:b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Resource Pool</a:t>
            </a:r>
          </a:p>
        </p:txBody>
      </p:sp>
    </p:spTree>
    <p:extLst>
      <p:ext uri="{BB962C8B-B14F-4D97-AF65-F5344CB8AC3E}">
        <p14:creationId xmlns:p14="http://schemas.microsoft.com/office/powerpoint/2010/main" val="19406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4.58333E-6 3.33333E-6 L -4.58333E-6 0.47291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4.16667E-6 3.7037E-7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4.16667E-6 3.7037E-7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4.16667E-6 3.7037E-7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4.16667E-6 3.7037E-7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4.16667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95833E-6 3.7037E-7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4159"/>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527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sp>
        <p:nvSpPr>
          <p:cNvPr id="197" name="Rectangle 196"/>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200" name="Rectangle 199"/>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49080" y="151870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0592"/>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159"/>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126" name="Picture 4" descr="Related image">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200"/>
                                        </p:tgtEl>
                                        <p:attrNameLst>
                                          <p:attrName>style.visibility</p:attrName>
                                        </p:attrNameLst>
                                      </p:cBhvr>
                                      <p:to>
                                        <p:strVal val="visible"/>
                                      </p:to>
                                    </p:set>
                                    <p:animEffect transition="in" filter="wipe(left)">
                                      <p:cBhvr>
                                        <p:cTn id="97" dur="500"/>
                                        <p:tgtEl>
                                          <p:spTgt spid="200"/>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197"/>
                                        </p:tgtEl>
                                        <p:attrNameLst>
                                          <p:attrName>style.visibility</p:attrName>
                                        </p:attrNameLst>
                                      </p:cBhvr>
                                      <p:to>
                                        <p:strVal val="visible"/>
                                      </p:to>
                                    </p:set>
                                    <p:animEffect transition="in" filter="wipe(left)">
                                      <p:cBhvr>
                                        <p:cTn id="101" dur="500"/>
                                        <p:tgtEl>
                                          <p:spTgt spid="19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60"/>
                                        </p:tgtEl>
                                      </p:cBhvr>
                                    </p:animEffect>
                                    <p:set>
                                      <p:cBhvr>
                                        <p:cTn id="136" dur="1" fill="hold">
                                          <p:stCondLst>
                                            <p:cond delay="499"/>
                                          </p:stCondLst>
                                        </p:cTn>
                                        <p:tgtEl>
                                          <p:spTgt spid="16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60" grpId="1" animBg="1"/>
      <p:bldP spid="197" grpId="0" animBg="1"/>
      <p:bldP spid="200"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ol floaty icon">
            <a:extLst>
              <a:ext uri="{FF2B5EF4-FFF2-40B4-BE49-F238E27FC236}">
                <a16:creationId xmlns:a16="http://schemas.microsoft.com/office/drawing/2014/main" id="{80B61172-051F-4DD4-9369-164806087ED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2149" y="2444575"/>
            <a:ext cx="1433967" cy="8059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pool floaty icon">
            <a:extLst>
              <a:ext uri="{FF2B5EF4-FFF2-40B4-BE49-F238E27FC236}">
                <a16:creationId xmlns:a16="http://schemas.microsoft.com/office/drawing/2014/main" id="{3BADE5C4-2606-4B1C-BF58-D277731670F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030" y="4921862"/>
            <a:ext cx="1029647" cy="10296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0203" y="4538985"/>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pool floaty icon">
            <a:extLst>
              <a:ext uri="{FF2B5EF4-FFF2-40B4-BE49-F238E27FC236}">
                <a16:creationId xmlns:a16="http://schemas.microsoft.com/office/drawing/2014/main" id="{B6E6BECA-06F1-479C-99D6-4A2AF8B89E0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1651" y="4517239"/>
            <a:ext cx="1293959" cy="11038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7053" y="2129475"/>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186" y="4518808"/>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60"/>
                                        </p:tgtEl>
                                        <p:attrNameLst>
                                          <p:attrName>style.visibility</p:attrName>
                                        </p:attrNameLst>
                                      </p:cBhvr>
                                      <p:to>
                                        <p:strVal val="visible"/>
                                      </p:to>
                                    </p:set>
                                    <p:animEffect transition="in" filter="fade">
                                      <p:cBhvr>
                                        <p:cTn id="120" dur="500"/>
                                        <p:tgtEl>
                                          <p:spTgt spid="2060"/>
                                        </p:tgtEl>
                                      </p:cBhvr>
                                    </p:animEffect>
                                    <p:anim calcmode="lin" valueType="num">
                                      <p:cBhvr>
                                        <p:cTn id="121" dur="500" fill="hold"/>
                                        <p:tgtEl>
                                          <p:spTgt spid="2060"/>
                                        </p:tgtEl>
                                        <p:attrNameLst>
                                          <p:attrName>ppt_x</p:attrName>
                                        </p:attrNameLst>
                                      </p:cBhvr>
                                      <p:tavLst>
                                        <p:tav tm="0">
                                          <p:val>
                                            <p:strVal val="#ppt_x"/>
                                          </p:val>
                                        </p:tav>
                                        <p:tav tm="100000">
                                          <p:val>
                                            <p:strVal val="#ppt_x"/>
                                          </p:val>
                                        </p:tav>
                                      </p:tavLst>
                                    </p:anim>
                                    <p:anim calcmode="lin" valueType="num">
                                      <p:cBhvr>
                                        <p:cTn id="122" dur="5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4"/>
                                        </p:tgtEl>
                                        <p:attrNameLst>
                                          <p:attrName>style.visibility</p:attrName>
                                        </p:attrNameLst>
                                      </p:cBhvr>
                                      <p:to>
                                        <p:strVal val="visible"/>
                                      </p:to>
                                    </p:set>
                                    <p:animEffect transition="in" filter="fade">
                                      <p:cBhvr>
                                        <p:cTn id="127" dur="500"/>
                                        <p:tgtEl>
                                          <p:spTgt spid="2064"/>
                                        </p:tgtEl>
                                      </p:cBhvr>
                                    </p:animEffect>
                                    <p:anim calcmode="lin" valueType="num">
                                      <p:cBhvr>
                                        <p:cTn id="128" dur="500" fill="hold"/>
                                        <p:tgtEl>
                                          <p:spTgt spid="2064"/>
                                        </p:tgtEl>
                                        <p:attrNameLst>
                                          <p:attrName>ppt_x</p:attrName>
                                        </p:attrNameLst>
                                      </p:cBhvr>
                                      <p:tavLst>
                                        <p:tav tm="0">
                                          <p:val>
                                            <p:strVal val="#ppt_x"/>
                                          </p:val>
                                        </p:tav>
                                        <p:tav tm="100000">
                                          <p:val>
                                            <p:strVal val="#ppt_x"/>
                                          </p:val>
                                        </p:tav>
                                      </p:tavLst>
                                    </p:anim>
                                    <p:anim calcmode="lin" valueType="num">
                                      <p:cBhvr>
                                        <p:cTn id="129" dur="5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68"/>
                                        </p:tgtEl>
                                        <p:attrNameLst>
                                          <p:attrName>style.visibility</p:attrName>
                                        </p:attrNameLst>
                                      </p:cBhvr>
                                      <p:to>
                                        <p:strVal val="visible"/>
                                      </p:to>
                                    </p:set>
                                    <p:animEffect transition="in" filter="fade">
                                      <p:cBhvr>
                                        <p:cTn id="134" dur="500"/>
                                        <p:tgtEl>
                                          <p:spTgt spid="2068"/>
                                        </p:tgtEl>
                                      </p:cBhvr>
                                    </p:animEffect>
                                    <p:anim calcmode="lin" valueType="num">
                                      <p:cBhvr>
                                        <p:cTn id="135" dur="500" fill="hold"/>
                                        <p:tgtEl>
                                          <p:spTgt spid="2068"/>
                                        </p:tgtEl>
                                        <p:attrNameLst>
                                          <p:attrName>ppt_x</p:attrName>
                                        </p:attrNameLst>
                                      </p:cBhvr>
                                      <p:tavLst>
                                        <p:tav tm="0">
                                          <p:val>
                                            <p:strVal val="#ppt_x"/>
                                          </p:val>
                                        </p:tav>
                                        <p:tav tm="100000">
                                          <p:val>
                                            <p:strVal val="#ppt_x"/>
                                          </p:val>
                                        </p:tav>
                                      </p:tavLst>
                                    </p:anim>
                                    <p:anim calcmode="lin" valueType="num">
                                      <p:cBhvr>
                                        <p:cTn id="136" dur="500" fill="hold"/>
                                        <p:tgtEl>
                                          <p:spTgt spid="206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Effect transition="in" filter="fade">
                                      <p:cBhvr>
                                        <p:cTn id="141" dur="500"/>
                                        <p:tgtEl>
                                          <p:spTgt spid="2070"/>
                                        </p:tgtEl>
                                      </p:cBhvr>
                                    </p:animEffect>
                                    <p:anim calcmode="lin" valueType="num">
                                      <p:cBhvr>
                                        <p:cTn id="142" dur="500" fill="hold"/>
                                        <p:tgtEl>
                                          <p:spTgt spid="2070"/>
                                        </p:tgtEl>
                                        <p:attrNameLst>
                                          <p:attrName>ppt_x</p:attrName>
                                        </p:attrNameLst>
                                      </p:cBhvr>
                                      <p:tavLst>
                                        <p:tav tm="0">
                                          <p:val>
                                            <p:strVal val="#ppt_x"/>
                                          </p:val>
                                        </p:tav>
                                        <p:tav tm="100000">
                                          <p:val>
                                            <p:strVal val="#ppt_x"/>
                                          </p:val>
                                        </p:tav>
                                      </p:tavLst>
                                    </p:anim>
                                    <p:anim calcmode="lin" valueType="num">
                                      <p:cBhvr>
                                        <p:cTn id="143"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2066"/>
                                        </p:tgtEl>
                                        <p:attrNameLst>
                                          <p:attrName>style.visibility</p:attrName>
                                        </p:attrNameLst>
                                      </p:cBhvr>
                                      <p:to>
                                        <p:strVal val="visible"/>
                                      </p:to>
                                    </p:set>
                                    <p:animEffect transition="in" filter="fade">
                                      <p:cBhvr>
                                        <p:cTn id="148" dur="500"/>
                                        <p:tgtEl>
                                          <p:spTgt spid="2066"/>
                                        </p:tgtEl>
                                      </p:cBhvr>
                                    </p:animEffect>
                                    <p:anim calcmode="lin" valueType="num">
                                      <p:cBhvr>
                                        <p:cTn id="149" dur="500" fill="hold"/>
                                        <p:tgtEl>
                                          <p:spTgt spid="2066"/>
                                        </p:tgtEl>
                                        <p:attrNameLst>
                                          <p:attrName>ppt_x</p:attrName>
                                        </p:attrNameLst>
                                      </p:cBhvr>
                                      <p:tavLst>
                                        <p:tav tm="0">
                                          <p:val>
                                            <p:strVal val="#ppt_x"/>
                                          </p:val>
                                        </p:tav>
                                        <p:tav tm="100000">
                                          <p:val>
                                            <p:strVal val="#ppt_x"/>
                                          </p:val>
                                        </p:tav>
                                      </p:tavLst>
                                    </p:anim>
                                    <p:anim calcmode="lin" valueType="num">
                                      <p:cBhvr>
                                        <p:cTn id="150"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anim calcmode="lin" valueType="num">
                                      <p:cBhvr>
                                        <p:cTn id="156" dur="500" fill="hold"/>
                                        <p:tgtEl>
                                          <p:spTgt spid="2072"/>
                                        </p:tgtEl>
                                        <p:attrNameLst>
                                          <p:attrName>ppt_x</p:attrName>
                                        </p:attrNameLst>
                                      </p:cBhvr>
                                      <p:tavLst>
                                        <p:tav tm="0">
                                          <p:val>
                                            <p:strVal val="#ppt_x"/>
                                          </p:val>
                                        </p:tav>
                                        <p:tav tm="100000">
                                          <p:val>
                                            <p:strVal val="#ppt_x"/>
                                          </p:val>
                                        </p:tav>
                                      </p:tavLst>
                                    </p:anim>
                                    <p:anim calcmode="lin" valueType="num">
                                      <p:cBhvr>
                                        <p:cTn id="157"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2058"/>
                                        </p:tgtEl>
                                        <p:attrNameLst>
                                          <p:attrName>style.visibility</p:attrName>
                                        </p:attrNameLst>
                                      </p:cBhvr>
                                      <p:to>
                                        <p:strVal val="visible"/>
                                      </p:to>
                                    </p:set>
                                    <p:animEffect transition="in" filter="fade">
                                      <p:cBhvr>
                                        <p:cTn id="162" dur="500"/>
                                        <p:tgtEl>
                                          <p:spTgt spid="2058"/>
                                        </p:tgtEl>
                                      </p:cBhvr>
                                    </p:animEffect>
                                    <p:anim calcmode="lin" valueType="num">
                                      <p:cBhvr>
                                        <p:cTn id="163" dur="500" fill="hold"/>
                                        <p:tgtEl>
                                          <p:spTgt spid="2058"/>
                                        </p:tgtEl>
                                        <p:attrNameLst>
                                          <p:attrName>ppt_x</p:attrName>
                                        </p:attrNameLst>
                                      </p:cBhvr>
                                      <p:tavLst>
                                        <p:tav tm="0">
                                          <p:val>
                                            <p:strVal val="#ppt_x"/>
                                          </p:val>
                                        </p:tav>
                                        <p:tav tm="100000">
                                          <p:val>
                                            <p:strVal val="#ppt_x"/>
                                          </p:val>
                                        </p:tav>
                                      </p:tavLst>
                                    </p:anim>
                                    <p:anim calcmode="lin" valueType="num">
                                      <p:cBhvr>
                                        <p:cTn id="164"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069"/>
                                        </p:tgtEl>
                                        <p:attrNameLst>
                                          <p:attrName>style.visibility</p:attrName>
                                        </p:attrNameLst>
                                      </p:cBhvr>
                                      <p:to>
                                        <p:strVal val="visible"/>
                                      </p:to>
                                    </p:set>
                                    <p:animEffect transition="in" filter="fade">
                                      <p:cBhvr>
                                        <p:cTn id="169" dur="500"/>
                                        <p:tgtEl>
                                          <p:spTgt spid="2069"/>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nodeType="clickEffect">
                                  <p:stCondLst>
                                    <p:cond delay="0"/>
                                  </p:stCondLst>
                                  <p:childTnLst>
                                    <p:animEffect transition="out" filter="dissolve">
                                      <p:cBhvr>
                                        <p:cTn id="173" dur="500"/>
                                        <p:tgtEl>
                                          <p:spTgt spid="2069"/>
                                        </p:tgtEl>
                                      </p:cBhvr>
                                    </p:animEffect>
                                    <p:set>
                                      <p:cBhvr>
                                        <p:cTn id="174" dur="1" fill="hold">
                                          <p:stCondLst>
                                            <p:cond delay="499"/>
                                          </p:stCondLst>
                                        </p:cTn>
                                        <p:tgtEl>
                                          <p:spTgt spid="2069"/>
                                        </p:tgtEl>
                                        <p:attrNameLst>
                                          <p:attrName>style.visibility</p:attrName>
                                        </p:attrNameLst>
                                      </p:cBhvr>
                                      <p:to>
                                        <p:strVal val="hidden"/>
                                      </p:to>
                                    </p:set>
                                  </p:childTnLst>
                                </p:cTn>
                              </p:par>
                              <p:par>
                                <p:cTn id="175" presetID="2" presetClass="entr" presetSubtype="4" fill="hold" nodeType="withEffect">
                                  <p:stCondLst>
                                    <p:cond delay="0"/>
                                  </p:stCondLst>
                                  <p:childTnLst>
                                    <p:set>
                                      <p:cBhvr>
                                        <p:cTn id="176" dur="1" fill="hold">
                                          <p:stCondLst>
                                            <p:cond delay="0"/>
                                          </p:stCondLst>
                                        </p:cTn>
                                        <p:tgtEl>
                                          <p:spTgt spid="2071"/>
                                        </p:tgtEl>
                                        <p:attrNameLst>
                                          <p:attrName>style.visibility</p:attrName>
                                        </p:attrNameLst>
                                      </p:cBhvr>
                                      <p:to>
                                        <p:strVal val="visible"/>
                                      </p:to>
                                    </p:set>
                                    <p:anim calcmode="lin" valueType="num">
                                      <p:cBhvr additive="base">
                                        <p:cTn id="177" dur="500" fill="hold"/>
                                        <p:tgtEl>
                                          <p:spTgt spid="2071"/>
                                        </p:tgtEl>
                                        <p:attrNameLst>
                                          <p:attrName>ppt_x</p:attrName>
                                        </p:attrNameLst>
                                      </p:cBhvr>
                                      <p:tavLst>
                                        <p:tav tm="0">
                                          <p:val>
                                            <p:strVal val="#ppt_x"/>
                                          </p:val>
                                        </p:tav>
                                        <p:tav tm="100000">
                                          <p:val>
                                            <p:strVal val="#ppt_x"/>
                                          </p:val>
                                        </p:tav>
                                      </p:tavLst>
                                    </p:anim>
                                    <p:anim calcmode="lin" valueType="num">
                                      <p:cBhvr additive="base">
                                        <p:cTn id="178"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6" presetClass="emph" presetSubtype="0" fill="hold" nodeType="clickEffect">
                                  <p:stCondLst>
                                    <p:cond delay="0"/>
                                  </p:stCondLst>
                                  <p:childTnLst>
                                    <p:animScale>
                                      <p:cBhvr>
                                        <p:cTn id="182" dur="3000" fill="hold"/>
                                        <p:tgtEl>
                                          <p:spTgt spid="2062"/>
                                        </p:tgtEl>
                                      </p:cBhvr>
                                      <p:by x="400000" y="400000"/>
                                    </p:animScale>
                                  </p:childTnLst>
                                </p:cTn>
                              </p:par>
                              <p:par>
                                <p:cTn id="183" presetID="15" presetClass="exit" presetSubtype="0" fill="hold" nodeType="withEffect">
                                  <p:stCondLst>
                                    <p:cond delay="2100"/>
                                  </p:stCondLst>
                                  <p:childTnLst>
                                    <p:anim calcmode="lin" valueType="num">
                                      <p:cBhvr>
                                        <p:cTn id="184" dur="1000"/>
                                        <p:tgtEl>
                                          <p:spTgt spid="2062"/>
                                        </p:tgtEl>
                                        <p:attrNameLst>
                                          <p:attrName>ppt_w</p:attrName>
                                        </p:attrNameLst>
                                      </p:cBhvr>
                                      <p:tavLst>
                                        <p:tav tm="0">
                                          <p:val>
                                            <p:strVal val="ppt_w"/>
                                          </p:val>
                                        </p:tav>
                                        <p:tav tm="100000">
                                          <p:val>
                                            <p:fltVal val="0"/>
                                          </p:val>
                                        </p:tav>
                                      </p:tavLst>
                                    </p:anim>
                                    <p:anim calcmode="lin" valueType="num">
                                      <p:cBhvr>
                                        <p:cTn id="185" dur="1000"/>
                                        <p:tgtEl>
                                          <p:spTgt spid="2062"/>
                                        </p:tgtEl>
                                        <p:attrNameLst>
                                          <p:attrName>ppt_h</p:attrName>
                                        </p:attrNameLst>
                                      </p:cBhvr>
                                      <p:tavLst>
                                        <p:tav tm="0">
                                          <p:val>
                                            <p:strVal val="ppt_h"/>
                                          </p:val>
                                        </p:tav>
                                        <p:tav tm="100000">
                                          <p:val>
                                            <p:fltVal val="0"/>
                                          </p:val>
                                        </p:tav>
                                      </p:tavLst>
                                    </p:anim>
                                    <p:anim calcmode="lin" valueType="num">
                                      <p:cBhvr>
                                        <p:cTn id="186"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7"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8"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Native Container Builds</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dirty="0"/>
              <a:t>Container Build Service</a:t>
            </a:r>
          </a:p>
          <a:p>
            <a:r>
              <a:rPr lang="en-US" dirty="0"/>
              <a:t>	Follows </a:t>
            </a:r>
            <a:r>
              <a:rPr lang="en-US" b="1" dirty="0">
                <a:latin typeface="Courier New" panose="02070309020205020404" pitchFamily="49" charset="0"/>
                <a:cs typeface="Courier New" panose="02070309020205020404" pitchFamily="49" charset="0"/>
              </a:rPr>
              <a:t>docker build </a:t>
            </a:r>
            <a:r>
              <a:rPr lang="en-US" dirty="0"/>
              <a:t>semantics</a:t>
            </a:r>
          </a:p>
          <a:p>
            <a:r>
              <a:rPr lang="en-US" sz="2000" b="1" dirty="0">
                <a:latin typeface="Courier New" panose="02070309020205020404" pitchFamily="49" charset="0"/>
                <a:cs typeface="Courier New" panose="02070309020205020404" pitchFamily="49" charset="0"/>
              </a:rPr>
              <a:t>		docker build –t helloworld:v1 .</a:t>
            </a:r>
          </a:p>
          <a:p>
            <a:r>
              <a:rPr lang="en-US" sz="2000" b="1" dirty="0">
                <a:latin typeface="Courier New" panose="02070309020205020404" pitchFamily="49" charset="0"/>
                <a:cs typeface="Courier New" panose="02070309020205020404" pitchFamily="49" charset="0"/>
              </a:rPr>
              <a:t>		az acr build –t helloworld{{.Build.ID}} . </a:t>
            </a:r>
            <a:endParaRPr lang="en-US" sz="2000" dirty="0"/>
          </a:p>
          <a:p>
            <a:r>
              <a:rPr lang="en-US" dirty="0"/>
              <a:t>	Inner-loop pre check-in validations</a:t>
            </a:r>
          </a:p>
          <a:p>
            <a:r>
              <a:rPr lang="en-US" dirty="0"/>
              <a:t>	Trigger based builds (git commits, base image updates)</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dirty="0">
                <a:solidFill>
                  <a:srgbClr val="0070C0"/>
                </a:solidFill>
                <a:latin typeface="Courier New" panose="02070309020205020404" pitchFamily="49" charset="0"/>
                <a:cs typeface="Courier New" panose="02070309020205020404" pitchFamily="49" charset="0"/>
              </a:rPr>
              <a:t>helloworld{{.Build.ID}}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dirty="0" err="1">
                <a:solidFill>
                  <a:srgbClr val="0070C0"/>
                </a:solidFill>
                <a:latin typeface="Courier New" panose="02070309020205020404" pitchFamily="49" charset="0"/>
                <a:cs typeface="Courier New" panose="02070309020205020404" pitchFamily="49" charset="0"/>
              </a:rPr>
              <a:t>myBuildTask</a:t>
            </a:r>
            <a:endParaRPr lang="en-US" sz="2000" b="1" dirty="0">
              <a:solidFill>
                <a:srgbClr val="0070C0"/>
              </a:solidFill>
              <a:latin typeface="Courier New" panose="02070309020205020404" pitchFamily="49" charset="0"/>
              <a:cs typeface="Courier New" panose="02070309020205020404" pitchFamily="49" charset="0"/>
            </a:endParaRP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dirty="0" err="1">
                <a:solidFill>
                  <a:srgbClr val="0070C0"/>
                </a:solidFill>
                <a:latin typeface="Courier New" panose="02070309020205020404" pitchFamily="49" charset="0"/>
                <a:cs typeface="Courier New" panose="02070309020205020404" pitchFamily="49" charset="0"/>
              </a:rPr>
              <a:t>jengademos</a:t>
            </a:r>
            <a:r>
              <a:rPr lang="en-US" sz="2000" b="1" dirty="0">
                <a:solidFill>
                  <a:srgbClr val="0070C0"/>
                </a:solidFill>
                <a:latin typeface="Courier New" panose="02070309020205020404" pitchFamily="49" charset="0"/>
                <a:cs typeface="Courier New" panose="02070309020205020404" pitchFamily="49" charset="0"/>
              </a:rPr>
              <a:t>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dirty="0">
                <a:solidFill>
                  <a:srgbClr val="0070C0"/>
                </a:solidFill>
                <a:latin typeface="Courier New" panose="02070309020205020404" pitchFamily="49" charset="0"/>
                <a:cs typeface="Courier New" panose="02070309020205020404" pitchFamily="49" charset="0"/>
              </a:rPr>
              <a:t>https://github.com/me/helloworld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dirty="0">
                <a:solidFill>
                  <a:srgbClr val="0070C0"/>
                </a:solidFill>
                <a:latin typeface="Courier New" panose="02070309020205020404" pitchFamily="49" charset="0"/>
                <a:cs typeface="Courier New" panose="02070309020205020404" pitchFamily="49" charset="0"/>
              </a:rPr>
              <a:t>master</a:t>
            </a:r>
          </a:p>
          <a:p>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dirty="0">
                <a:solidFill>
                  <a:srgbClr val="0070C0"/>
                </a:solidFill>
                <a:latin typeface="Courier New" panose="02070309020205020404" pitchFamily="49" charset="0"/>
                <a:cs typeface="Courier New" panose="02070309020205020404" pitchFamily="49" charset="0"/>
              </a:rPr>
              <a:t>$PAT</a:t>
            </a:r>
          </a:p>
          <a:p>
            <a:endParaRPr lang="en-US" dirty="0"/>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Build: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400401" y="4071714"/>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aka.ms/acr/build</a:t>
            </a:r>
            <a:endParaRPr lang="en-US" sz="1800" dirty="0">
              <a:solidFill>
                <a:sysClr val="windowText" lastClr="000000"/>
              </a:solidFill>
              <a:latin typeface="Calibri" panose="020F0502020204030204"/>
            </a:endParaRPr>
          </a:p>
        </p:txBody>
      </p:sp>
    </p:spTree>
    <p:extLst>
      <p:ext uri="{BB962C8B-B14F-4D97-AF65-F5344CB8AC3E}">
        <p14:creationId xmlns:p14="http://schemas.microsoft.com/office/powerpoint/2010/main" val="203483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393</TotalTime>
  <Words>970</Words>
  <Application>Microsoft Macintosh PowerPoint</Application>
  <PresentationFormat>Widescreen</PresentationFormat>
  <Paragraphs>303</Paragraphs>
  <Slides>13</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Arial</vt:lpstr>
      <vt:lpstr>Calibri</vt:lpstr>
      <vt:lpstr>Cambria Math</vt:lpstr>
      <vt:lpstr>Consolas</vt:lpstr>
      <vt:lpstr>Courier New</vt:lpstr>
      <vt:lpstr>Lucida Console</vt:lpstr>
      <vt:lpstr>Segoe UI</vt:lpstr>
      <vt:lpstr>Segoe UI Light</vt:lpstr>
      <vt:lpstr>Segoe UI Semibold</vt:lpstr>
      <vt:lpstr>Segoe UI Semilight</vt:lpstr>
      <vt:lpstr>Wingdings</vt:lpstr>
      <vt:lpstr>5-50195_Microsoft_Build_Template</vt:lpstr>
      <vt:lpstr>LayoutColored</vt:lpstr>
      <vt:lpstr>Building, Running, Patching Docker Containers –  The Paradigm Shift</vt:lpstr>
      <vt:lpstr>Shipping Manifest</vt:lpstr>
      <vt:lpstr>PowerPoint Presentation</vt:lpstr>
      <vt:lpstr>Today’s Container DevOps Workflow</vt:lpstr>
      <vt:lpstr>Current Build Infrastructure</vt:lpstr>
      <vt:lpstr>Native Container Builds</vt:lpstr>
      <vt:lpstr>ACR Build</vt:lpstr>
      <vt:lpstr>ACR Build: Container OS &amp; Framework Patching</vt:lpstr>
      <vt:lpstr>Demo</vt:lpstr>
      <vt:lpstr>PowerPoint Presentation</vt:lpstr>
      <vt:lpstr>PowerPoint Presentation</vt:lpstr>
      <vt:lpstr>ACR Build</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18</cp:revision>
  <dcterms:modified xsi:type="dcterms:W3CDTF">2018-05-03T04:22:14Z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